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09" r:id="rId1"/>
  </p:sldMasterIdLst>
  <p:notesMasterIdLst>
    <p:notesMasterId r:id="rId20"/>
  </p:notesMasterIdLst>
  <p:handoutMasterIdLst>
    <p:handoutMasterId r:id="rId21"/>
  </p:handoutMasterIdLst>
  <p:sldIdLst>
    <p:sldId id="256" r:id="rId2"/>
    <p:sldId id="285" r:id="rId3"/>
    <p:sldId id="279" r:id="rId4"/>
    <p:sldId id="280" r:id="rId5"/>
    <p:sldId id="282" r:id="rId6"/>
    <p:sldId id="300" r:id="rId7"/>
    <p:sldId id="274" r:id="rId8"/>
    <p:sldId id="301" r:id="rId9"/>
    <p:sldId id="303" r:id="rId10"/>
    <p:sldId id="304" r:id="rId11"/>
    <p:sldId id="305" r:id="rId12"/>
    <p:sldId id="315" r:id="rId13"/>
    <p:sldId id="309" r:id="rId14"/>
    <p:sldId id="270" r:id="rId15"/>
    <p:sldId id="284" r:id="rId16"/>
    <p:sldId id="310" r:id="rId17"/>
    <p:sldId id="281" r:id="rId18"/>
    <p:sldId id="269" r:id="rId19"/>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47"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100" d="100"/>
          <a:sy n="100" d="100"/>
        </p:scale>
        <p:origin x="-946" y="34"/>
      </p:cViewPr>
      <p:guideLst>
        <p:guide orient="horz" pos="2147"/>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pPr/>
              <a:t>6/23/2024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6/23/2024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5BE4087-6C16-40F6-9AAB-CE93A5E0AE94}" type="datetimeFigureOut">
              <a:rPr lang="en-US" smtClean="0"/>
              <a:pPr/>
              <a:t>6/23/2024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709950E0-62B6-493F-B382-ABB9B09BE92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09950E0-62B6-493F-B382-ABB9B09BE92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09950E0-62B6-493F-B382-ABB9B09BE92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09950E0-62B6-493F-B382-ABB9B09BE925}"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09950E0-62B6-493F-B382-ABB9B09BE92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09950E0-62B6-493F-B382-ABB9B09BE925}"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709950E0-62B6-493F-B382-ABB9B09BE92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709950E0-62B6-493F-B382-ABB9B09BE925}"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5BE4087-6C16-40F6-9AAB-CE93A5E0AE94}" type="datetimeFigureOut">
              <a:rPr lang="en-US" smtClean="0"/>
              <a:pPr/>
              <a:t>6/23/2024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709950E0-62B6-493F-B382-ABB9B09BE92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5BE4087-6C16-40F6-9AAB-CE93A5E0AE94}" type="datetimeFigureOut">
              <a:rPr lang="en-US" smtClean="0"/>
              <a:pPr/>
              <a:t>6/23/2024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09950E0-62B6-493F-B382-ABB9B09BE92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BE4087-6C16-40F6-9AAB-CE93A5E0AE94}" type="datetimeFigureOut">
              <a:rPr lang="en-US" smtClean="0"/>
              <a:pPr/>
              <a:t>6/23/2024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709950E0-62B6-493F-B382-ABB9B09BE92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5BE4087-6C16-40F6-9AAB-CE93A5E0AE94}" type="datetimeFigureOut">
              <a:rPr lang="en-US" smtClean="0"/>
              <a:pPr/>
              <a:t>6/23/2024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709950E0-62B6-493F-B382-ABB9B09BE92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713" y="3608810"/>
            <a:ext cx="3990301" cy="1266093"/>
          </a:xfrm>
        </p:spPr>
        <p:txBody>
          <a:bodyPr>
            <a:normAutofit/>
          </a:bodyPr>
          <a:lstStyle/>
          <a:p>
            <a:pPr algn="ctr"/>
            <a:r>
              <a:rPr lang="en-US" sz="2000" b="0" dirty="0">
                <a:solidFill>
                  <a:schemeClr val="tx1"/>
                </a:solidFill>
              </a:rPr>
              <a:t>Under the Guidance of </a:t>
            </a:r>
            <a:r>
              <a:rPr lang="en-US" sz="2400" b="0" dirty="0"/>
              <a:t/>
            </a:r>
            <a:br>
              <a:rPr lang="en-US" sz="2400" b="0" dirty="0"/>
            </a:br>
            <a:r>
              <a:rPr lang="en-US" sz="2400" b="0" dirty="0"/>
              <a:t>  </a:t>
            </a:r>
            <a:r>
              <a:rPr lang="en-US" sz="2000" b="0" dirty="0" err="1"/>
              <a:t>Dr.E.Vijaya</a:t>
            </a:r>
            <a:r>
              <a:rPr lang="en-US" sz="2000" b="0" dirty="0"/>
              <a:t> Lakshmi</a:t>
            </a:r>
            <a:br>
              <a:rPr lang="en-US" sz="2000" b="0" dirty="0"/>
            </a:br>
            <a:r>
              <a:rPr lang="en-US" sz="2000" b="0" dirty="0"/>
              <a:t> </a:t>
            </a:r>
            <a:r>
              <a:rPr lang="en-US" sz="2000" b="0" dirty="0" smtClean="0"/>
              <a:t>Professor</a:t>
            </a:r>
            <a:endParaRPr sz="2000" b="0" dirty="0"/>
          </a:p>
        </p:txBody>
      </p:sp>
      <p:sp>
        <p:nvSpPr>
          <p:cNvPr id="3" name="Subtitle 2"/>
          <p:cNvSpPr>
            <a:spLocks noGrp="1"/>
          </p:cNvSpPr>
          <p:nvPr>
            <p:ph type="subTitle" idx="1"/>
          </p:nvPr>
        </p:nvSpPr>
        <p:spPr>
          <a:xfrm>
            <a:off x="595767" y="1491175"/>
            <a:ext cx="7772400" cy="1758016"/>
          </a:xfrm>
        </p:spPr>
        <p:txBody>
          <a:bodyPr>
            <a:normAutofit fontScale="92500"/>
          </a:bodyPr>
          <a:lstStyle/>
          <a:p>
            <a:pPr algn="ctr"/>
            <a:r>
              <a:rPr lang="en-US" sz="2200" b="1" dirty="0"/>
              <a:t>DEPARTMENT OF ELECTRONICS &amp; COMMUNICATION ENGINEERING</a:t>
            </a:r>
          </a:p>
          <a:p>
            <a:pPr algn="ctr"/>
            <a:endParaRPr lang="en-US" sz="3000" b="1" dirty="0"/>
          </a:p>
          <a:p>
            <a:pPr algn="ctr"/>
            <a:r>
              <a:rPr lang="en-US" sz="3000" b="1" dirty="0"/>
              <a:t>ACCIDENT DETECTION AND ALERT SYSTEM</a:t>
            </a:r>
          </a:p>
        </p:txBody>
      </p:sp>
      <p:sp>
        <p:nvSpPr>
          <p:cNvPr id="6" name="TextBox 5"/>
          <p:cNvSpPr txBox="1"/>
          <p:nvPr/>
        </p:nvSpPr>
        <p:spPr>
          <a:xfrm>
            <a:off x="4867422" y="3287156"/>
            <a:ext cx="3834865" cy="2308324"/>
          </a:xfrm>
          <a:prstGeom prst="rect">
            <a:avLst/>
          </a:prstGeom>
          <a:noFill/>
        </p:spPr>
        <p:txBody>
          <a:bodyPr wrap="square" rtlCol="0">
            <a:spAutoFit/>
          </a:bodyPr>
          <a:lstStyle/>
          <a:p>
            <a:pPr algn="r"/>
            <a:r>
              <a:rPr lang="en-US" dirty="0"/>
              <a:t>By</a:t>
            </a:r>
          </a:p>
          <a:p>
            <a:pPr algn="r"/>
            <a:r>
              <a:rPr lang="en-US" dirty="0" err="1"/>
              <a:t>B.V.Haneesh</a:t>
            </a:r>
            <a:r>
              <a:rPr lang="en-US" dirty="0"/>
              <a:t>  </a:t>
            </a:r>
            <a:r>
              <a:rPr lang="en-US" dirty="0" smtClean="0"/>
              <a:t>       </a:t>
            </a:r>
            <a:r>
              <a:rPr lang="en-US" dirty="0"/>
              <a:t>21711A0471</a:t>
            </a:r>
          </a:p>
          <a:p>
            <a:pPr marL="342900" indent="-342900" algn="r"/>
            <a:r>
              <a:rPr lang="en-US" dirty="0" err="1"/>
              <a:t>G.Tharaknadh</a:t>
            </a:r>
            <a:r>
              <a:rPr lang="en-US" dirty="0"/>
              <a:t>  </a:t>
            </a:r>
            <a:r>
              <a:rPr lang="en-US" dirty="0" smtClean="0"/>
              <a:t>     21711A0481</a:t>
            </a:r>
          </a:p>
          <a:p>
            <a:pPr marL="342900" indent="-342900" algn="r"/>
            <a:r>
              <a:rPr lang="en-US" dirty="0" err="1" smtClean="0"/>
              <a:t>L.Sunil</a:t>
            </a:r>
            <a:r>
              <a:rPr lang="en-US" dirty="0" smtClean="0"/>
              <a:t> Reddy        21711A0489</a:t>
            </a:r>
          </a:p>
          <a:p>
            <a:pPr marL="342900" indent="-342900" algn="r"/>
            <a:r>
              <a:rPr lang="en-US" dirty="0" err="1" smtClean="0"/>
              <a:t>A.Srinivasulu</a:t>
            </a:r>
            <a:r>
              <a:rPr lang="en-US" dirty="0" smtClean="0"/>
              <a:t>         </a:t>
            </a:r>
            <a:r>
              <a:rPr lang="en-US" dirty="0"/>
              <a:t>21711A0467</a:t>
            </a:r>
          </a:p>
          <a:p>
            <a:pPr marL="342900" indent="-342900" algn="r"/>
            <a:r>
              <a:rPr lang="en-US" dirty="0" err="1" smtClean="0"/>
              <a:t>M.Venkateswarlu</a:t>
            </a:r>
            <a:r>
              <a:rPr lang="en-US" dirty="0" smtClean="0"/>
              <a:t>   </a:t>
            </a:r>
            <a:r>
              <a:rPr lang="en-US" dirty="0"/>
              <a:t>21711A0492</a:t>
            </a:r>
          </a:p>
          <a:p>
            <a:pPr algn="r"/>
            <a:endParaRPr lang="en-US" dirty="0"/>
          </a:p>
          <a:p>
            <a:pPr algn="r"/>
            <a:endParaRPr lang="en-US" dirty="0"/>
          </a:p>
        </p:txBody>
      </p:sp>
      <p:pic>
        <p:nvPicPr>
          <p:cNvPr id="5" name="Image 1"/>
          <p:cNvPicPr/>
          <p:nvPr/>
        </p:nvPicPr>
        <p:blipFill>
          <a:blip r:embed="rId2" cstate="print"/>
          <a:stretch>
            <a:fillRect/>
          </a:stretch>
        </p:blipFill>
        <p:spPr>
          <a:xfrm>
            <a:off x="464233" y="548640"/>
            <a:ext cx="7976382" cy="7596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870585"/>
            <a:ext cx="8229600" cy="5137150"/>
          </a:xfrm>
        </p:spPr>
        <p:txBody>
          <a:bodyPr>
            <a:normAutofit fontScale="85000" lnSpcReduction="20000"/>
          </a:bodyPr>
          <a:lstStyle/>
          <a:p>
            <a:endParaRPr lang="en-IN" altLang="en-US" dirty="0"/>
          </a:p>
          <a:p>
            <a:endParaRPr lang="en-IN" altLang="en-US" dirty="0"/>
          </a:p>
          <a:p>
            <a:endParaRPr lang="en-IN" altLang="en-US" dirty="0"/>
          </a:p>
          <a:p>
            <a:endParaRPr lang="en-IN" altLang="en-US" dirty="0"/>
          </a:p>
          <a:p>
            <a:endParaRPr lang="en-IN" altLang="en-US" dirty="0"/>
          </a:p>
          <a:p>
            <a:endParaRPr lang="en-IN" altLang="en-US" dirty="0"/>
          </a:p>
          <a:p>
            <a:pPr algn="ctr">
              <a:buNone/>
            </a:pPr>
            <a:endParaRPr lang="en-US" sz="2200" b="1" dirty="0" smtClean="0">
              <a:latin typeface="Times New Roman" pitchFamily="18" charset="0"/>
              <a:cs typeface="Times New Roman" pitchFamily="18" charset="0"/>
            </a:endParaRPr>
          </a:p>
          <a:p>
            <a:pPr algn="ctr">
              <a:buNone/>
            </a:pPr>
            <a:endParaRPr lang="en-US" sz="2200" b="1" dirty="0" smtClean="0">
              <a:latin typeface="Times New Roman" pitchFamily="18" charset="0"/>
              <a:cs typeface="Times New Roman" pitchFamily="18" charset="0"/>
            </a:endParaRPr>
          </a:p>
          <a:p>
            <a:pPr algn="ctr">
              <a:buNone/>
            </a:pPr>
            <a:r>
              <a:rPr lang="en-US" sz="2200" b="1" dirty="0" smtClean="0">
                <a:latin typeface="Times New Roman" pitchFamily="18" charset="0"/>
                <a:cs typeface="Times New Roman" pitchFamily="18" charset="0"/>
              </a:rPr>
              <a:t>GPS MODULE</a:t>
            </a:r>
            <a:endParaRPr lang="en-IN" altLang="en-US" sz="2200" b="1" dirty="0" smtClean="0">
              <a:latin typeface="Times New Roman" pitchFamily="18" charset="0"/>
              <a:cs typeface="Times New Roman" pitchFamily="18" charset="0"/>
            </a:endParaRPr>
          </a:p>
          <a:p>
            <a:endParaRPr lang="en-IN" altLang="en-US" sz="2000" dirty="0"/>
          </a:p>
          <a:p>
            <a:endParaRPr lang="en-IN" altLang="en-US" sz="2000" dirty="0"/>
          </a:p>
          <a:p>
            <a:endParaRPr lang="en-IN" altLang="en-US" sz="2000" dirty="0"/>
          </a:p>
          <a:p>
            <a:pPr algn="just"/>
            <a:r>
              <a:rPr lang="en-IN" altLang="en-US" sz="2200" dirty="0">
                <a:latin typeface="Times New Roman" pitchFamily="18" charset="0"/>
                <a:cs typeface="Times New Roman" pitchFamily="18" charset="0"/>
              </a:rPr>
              <a:t>It is used to determine the ground position of an object (vehicle). Neo-6m is the high performance u-</a:t>
            </a:r>
            <a:r>
              <a:rPr lang="en-IN" altLang="en-US" sz="2200" dirty="0" err="1">
                <a:latin typeface="Times New Roman" pitchFamily="18" charset="0"/>
                <a:cs typeface="Times New Roman" pitchFamily="18" charset="0"/>
              </a:rPr>
              <a:t>blox</a:t>
            </a:r>
            <a:r>
              <a:rPr lang="en-IN" altLang="en-US" sz="2200" dirty="0">
                <a:latin typeface="Times New Roman" pitchFamily="18" charset="0"/>
                <a:cs typeface="Times New Roman" pitchFamily="18" charset="0"/>
              </a:rPr>
              <a:t> 6 positioning </a:t>
            </a:r>
          </a:p>
          <a:p>
            <a:pPr algn="just"/>
            <a:r>
              <a:rPr lang="en-IN" altLang="en-US" sz="2200" dirty="0">
                <a:latin typeface="Times New Roman" pitchFamily="18" charset="0"/>
                <a:cs typeface="Times New Roman" pitchFamily="18" charset="0"/>
              </a:rPr>
              <a:t>engine. This is very flexible and cost effective receiver offer numerous connectivity option in a very small package.</a:t>
            </a:r>
          </a:p>
        </p:txBody>
      </p:sp>
      <p:pic>
        <p:nvPicPr>
          <p:cNvPr id="7" name="Picture 6"/>
          <p:cNvPicPr>
            <a:picLocks noChangeAspect="1"/>
          </p:cNvPicPr>
          <p:nvPr/>
        </p:nvPicPr>
        <p:blipFill>
          <a:blip r:embed="rId2"/>
          <a:stretch>
            <a:fillRect/>
          </a:stretch>
        </p:blipFill>
        <p:spPr>
          <a:xfrm>
            <a:off x="2773680" y="1181735"/>
            <a:ext cx="3810000" cy="22783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65785"/>
            <a:ext cx="8229600" cy="5441950"/>
          </a:xfrm>
        </p:spPr>
        <p:txBody>
          <a:bodyPr>
            <a:normAutofit/>
          </a:bodyPr>
          <a:lstStyle/>
          <a:p>
            <a:endParaRPr lang="en-IN" altLang="en-US" dirty="0"/>
          </a:p>
          <a:p>
            <a:endParaRPr lang="en-IN" altLang="en-US" dirty="0"/>
          </a:p>
          <a:p>
            <a:endParaRPr lang="en-IN" altLang="en-US" dirty="0"/>
          </a:p>
          <a:p>
            <a:endParaRPr lang="en-IN" altLang="en-US" dirty="0"/>
          </a:p>
          <a:p>
            <a:endParaRPr lang="en-IN" altLang="en-US" dirty="0"/>
          </a:p>
          <a:p>
            <a:pPr>
              <a:buNone/>
            </a:pPr>
            <a:endParaRPr lang="en-IN" altLang="en-US" dirty="0"/>
          </a:p>
          <a:p>
            <a:pPr algn="ctr">
              <a:buNone/>
            </a:pPr>
            <a:r>
              <a:rPr lang="en-US" sz="2000" dirty="0" smtClean="0">
                <a:latin typeface="Times New Roman" pitchFamily="18" charset="0"/>
                <a:cs typeface="Times New Roman" pitchFamily="18" charset="0"/>
              </a:rPr>
              <a:t>GSM </a:t>
            </a:r>
            <a:r>
              <a:rPr lang="en-US" sz="2000" dirty="0" smtClean="0">
                <a:latin typeface="Times New Roman" pitchFamily="18" charset="0"/>
                <a:cs typeface="Times New Roman" pitchFamily="18" charset="0"/>
              </a:rPr>
              <a:t>Module</a:t>
            </a:r>
            <a:endParaRPr lang="en-IN" altLang="en-US" sz="2000" dirty="0" smtClean="0">
              <a:latin typeface="Times New Roman" pitchFamily="18" charset="0"/>
              <a:cs typeface="Times New Roman" pitchFamily="18" charset="0"/>
            </a:endParaRPr>
          </a:p>
          <a:p>
            <a:pPr>
              <a:buNone/>
            </a:pPr>
            <a:endParaRPr lang="en-IN" altLang="en-US" sz="2000" dirty="0"/>
          </a:p>
          <a:p>
            <a:pPr algn="just"/>
            <a:r>
              <a:rPr lang="en-IN" altLang="en-US" sz="2000" dirty="0">
                <a:latin typeface="Times New Roman" pitchFamily="18" charset="0"/>
                <a:cs typeface="Times New Roman" pitchFamily="18" charset="0"/>
              </a:rPr>
              <a:t>It is used to determine the ground position of an object (vehicle). Neo-6m is the high performance u-</a:t>
            </a:r>
            <a:r>
              <a:rPr lang="en-IN" altLang="en-US" sz="2000" dirty="0" err="1">
                <a:latin typeface="Times New Roman" pitchFamily="18" charset="0"/>
                <a:cs typeface="Times New Roman" pitchFamily="18" charset="0"/>
              </a:rPr>
              <a:t>blox</a:t>
            </a:r>
            <a:r>
              <a:rPr lang="en-IN" altLang="en-US" sz="2000" dirty="0">
                <a:latin typeface="Times New Roman" pitchFamily="18" charset="0"/>
                <a:cs typeface="Times New Roman" pitchFamily="18" charset="0"/>
              </a:rPr>
              <a:t> 6 positioning </a:t>
            </a:r>
          </a:p>
          <a:p>
            <a:pPr algn="just"/>
            <a:r>
              <a:rPr lang="en-IN" altLang="en-US" sz="2000" dirty="0">
                <a:latin typeface="Times New Roman" pitchFamily="18" charset="0"/>
                <a:cs typeface="Times New Roman" pitchFamily="18" charset="0"/>
              </a:rPr>
              <a:t>engine. This is very flexible and cost effective receiver offer numerous connectivity option in a very small package.</a:t>
            </a:r>
          </a:p>
        </p:txBody>
      </p:sp>
      <p:pic>
        <p:nvPicPr>
          <p:cNvPr id="4" name="Picture 3"/>
          <p:cNvPicPr>
            <a:picLocks noChangeAspect="1"/>
          </p:cNvPicPr>
          <p:nvPr/>
        </p:nvPicPr>
        <p:blipFill>
          <a:blip r:embed="rId2"/>
          <a:stretch>
            <a:fillRect/>
          </a:stretch>
        </p:blipFill>
        <p:spPr>
          <a:xfrm>
            <a:off x="2209800" y="952500"/>
            <a:ext cx="4658360" cy="20351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17220"/>
            <a:ext cx="8229600" cy="5390515"/>
          </a:xfrm>
        </p:spPr>
        <p:txBody>
          <a:bodyPr/>
          <a:lstStyle/>
          <a:p>
            <a:pPr>
              <a:buNone/>
            </a:pPr>
            <a:endParaRPr lang="en-IN" altLang="en-US" sz="2000" b="1" dirty="0" smtClean="0">
              <a:latin typeface="Times New Roman" pitchFamily="18" charset="0"/>
              <a:cs typeface="Times New Roman" pitchFamily="18" charset="0"/>
            </a:endParaRPr>
          </a:p>
          <a:p>
            <a:endParaRPr lang="en-IN" altLang="en-US" dirty="0"/>
          </a:p>
          <a:p>
            <a:endParaRPr lang="en-IN" altLang="en-US" dirty="0"/>
          </a:p>
          <a:p>
            <a:endParaRPr lang="en-IN" altLang="en-US" dirty="0"/>
          </a:p>
          <a:p>
            <a:endParaRPr lang="en-IN" altLang="en-US" dirty="0"/>
          </a:p>
          <a:p>
            <a:pPr>
              <a:buNone/>
            </a:pPr>
            <a:endParaRPr lang="en-IN" altLang="en-US" dirty="0"/>
          </a:p>
          <a:p>
            <a:pPr>
              <a:buNone/>
            </a:pPr>
            <a:r>
              <a:rPr lang="en-IN" altLang="en-US" sz="2800" dirty="0" smtClean="0">
                <a:latin typeface="Times New Roman" pitchFamily="18" charset="0"/>
                <a:cs typeface="Times New Roman" pitchFamily="18" charset="0"/>
              </a:rPr>
              <a:t>                                     BUZZER</a:t>
            </a:r>
            <a:endParaRPr lang="en-IN" altLang="en-US" sz="2800" dirty="0" smtClean="0">
              <a:latin typeface="Times New Roman" pitchFamily="18" charset="0"/>
              <a:cs typeface="Times New Roman" pitchFamily="18" charset="0"/>
            </a:endParaRPr>
          </a:p>
          <a:p>
            <a:endParaRPr lang="en-IN" altLang="en-US" dirty="0"/>
          </a:p>
          <a:p>
            <a:pPr algn="just"/>
            <a:r>
              <a:rPr lang="en-IN" altLang="en-US" sz="2000" dirty="0">
                <a:latin typeface="Times New Roman" pitchFamily="18" charset="0"/>
                <a:cs typeface="Times New Roman" pitchFamily="18" charset="0"/>
              </a:rPr>
              <a:t>Whenever the accident of the vehicle occurs the buzzer start </a:t>
            </a:r>
            <a:r>
              <a:rPr lang="en-IN" altLang="en-US" sz="2000" dirty="0" err="1">
                <a:latin typeface="Times New Roman" pitchFamily="18" charset="0"/>
                <a:cs typeface="Times New Roman" pitchFamily="18" charset="0"/>
              </a:rPr>
              <a:t>beeping.If</a:t>
            </a:r>
            <a:r>
              <a:rPr lang="en-IN" altLang="en-US" sz="2000" dirty="0">
                <a:latin typeface="Times New Roman" pitchFamily="18" charset="0"/>
                <a:cs typeface="Times New Roman" pitchFamily="18" charset="0"/>
              </a:rPr>
              <a:t> it is a false alarm ,we can press the puss button to stop the buzzer.</a:t>
            </a:r>
          </a:p>
          <a:p>
            <a:pPr algn="just"/>
            <a:endParaRPr lang="en-IN" altLang="en-US" sz="2000" dirty="0"/>
          </a:p>
        </p:txBody>
      </p:sp>
      <p:pic>
        <p:nvPicPr>
          <p:cNvPr id="4" name="Picture 3" descr="buzzer"/>
          <p:cNvPicPr>
            <a:picLocks noChangeAspect="1"/>
          </p:cNvPicPr>
          <p:nvPr/>
        </p:nvPicPr>
        <p:blipFill>
          <a:blip r:embed="rId2"/>
          <a:stretch>
            <a:fillRect/>
          </a:stretch>
        </p:blipFill>
        <p:spPr>
          <a:xfrm>
            <a:off x="3604260" y="1358265"/>
            <a:ext cx="1828800" cy="1600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95300" y="620395"/>
            <a:ext cx="8045450" cy="4525645"/>
          </a:xfrm>
          <a:prstGeom prst="rect">
            <a:avLst/>
          </a:prstGeom>
        </p:spPr>
      </p:pic>
      <p:sp>
        <p:nvSpPr>
          <p:cNvPr id="2" name="Title 1"/>
          <p:cNvSpPr>
            <a:spLocks noGrp="1"/>
          </p:cNvSpPr>
          <p:nvPr>
            <p:ph type="title"/>
          </p:nvPr>
        </p:nvSpPr>
        <p:spPr>
          <a:xfrm>
            <a:off x="629285" y="218440"/>
            <a:ext cx="8183880" cy="828040"/>
          </a:xfrm>
        </p:spPr>
        <p:txBody>
          <a:bodyPr>
            <a:normAutofit/>
          </a:bodyPr>
          <a:lstStyle/>
          <a:p>
            <a:endParaRPr lang="en-US" sz="2800" dirty="0"/>
          </a:p>
        </p:txBody>
      </p:sp>
      <p:sp>
        <p:nvSpPr>
          <p:cNvPr id="4" name="TextBox 3"/>
          <p:cNvSpPr txBox="1"/>
          <p:nvPr/>
        </p:nvSpPr>
        <p:spPr>
          <a:xfrm>
            <a:off x="1173480" y="5593080"/>
            <a:ext cx="7175490"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CIRCUIT DIAGRAM OF ACCIDENT DETECT AND ALERT SYSTEMS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30730"/>
            <a:ext cx="8229600" cy="4018280"/>
          </a:xfrm>
        </p:spPr>
        <p:txBody>
          <a:bodyPr>
            <a:normAutofit/>
          </a:bodyPr>
          <a:lstStyle/>
          <a:p>
            <a:pPr algn="just"/>
            <a:r>
              <a:rPr lang="en-US" sz="2000" dirty="0">
                <a:latin typeface="Times New Roman" pitchFamily="18" charset="0"/>
                <a:cs typeface="Times New Roman" pitchFamily="18" charset="0"/>
              </a:rPr>
              <a:t>The ATmega328P is the heart of the system. The power supply of output voltage 5-6V is sufficient for the system to work. </a:t>
            </a:r>
          </a:p>
          <a:p>
            <a:pPr lvl="0" algn="just"/>
            <a:r>
              <a:rPr lang="en-US" sz="2000" dirty="0">
                <a:latin typeface="Times New Roman" pitchFamily="18" charset="0"/>
                <a:cs typeface="Times New Roman" pitchFamily="18" charset="0"/>
              </a:rPr>
              <a:t>The output of the accelerometer is given input the micro controller. The GSM module is connected to the microcontroller through which the emergency message will be sent to the registered numbers.</a:t>
            </a:r>
          </a:p>
          <a:p>
            <a:pPr algn="just"/>
            <a:r>
              <a:rPr lang="en-US" sz="2000" dirty="0">
                <a:latin typeface="Times New Roman" pitchFamily="18" charset="0"/>
                <a:cs typeface="Times New Roman" pitchFamily="18" charset="0"/>
              </a:rPr>
              <a:t> The GSM module is connected to the input of the micro controller which will provide GPS location of the vehicle. </a:t>
            </a:r>
          </a:p>
          <a:p>
            <a:pPr algn="just"/>
            <a:r>
              <a:rPr lang="en-US" sz="2000" dirty="0">
                <a:latin typeface="Times New Roman" pitchFamily="18" charset="0"/>
                <a:cs typeface="Times New Roman" pitchFamily="18" charset="0"/>
              </a:rPr>
              <a:t>The switch is provided to terminate the ongoing alert message if it is necessary. And it also contains LCD, Buzzer, Motor controller, etc.</a:t>
            </a:r>
          </a:p>
        </p:txBody>
      </p:sp>
      <p:sp>
        <p:nvSpPr>
          <p:cNvPr id="2" name="Title 1"/>
          <p:cNvSpPr>
            <a:spLocks noGrp="1"/>
          </p:cNvSpPr>
          <p:nvPr>
            <p:ph type="title"/>
          </p:nvPr>
        </p:nvSpPr>
        <p:spPr/>
        <p:txBody>
          <a:bodyPr/>
          <a:lstStyle/>
          <a:p>
            <a:r>
              <a:rPr lang="en-US" dirty="0" smtClean="0"/>
              <a:t>WORKING</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68749" y="1481138"/>
            <a:ext cx="8006502" cy="4525962"/>
          </a:xfrm>
        </p:spPr>
      </p:pic>
      <p:sp>
        <p:nvSpPr>
          <p:cNvPr id="2" name="Title 1"/>
          <p:cNvSpPr>
            <a:spLocks noGrp="1"/>
          </p:cNvSpPr>
          <p:nvPr>
            <p:ph type="title"/>
          </p:nvPr>
        </p:nvSpPr>
        <p:spPr/>
        <p:txBody>
          <a:bodyPr/>
          <a:lstStyle/>
          <a:p>
            <a:r>
              <a:rPr lang="en-US" dirty="0" smtClean="0"/>
              <a:t>RESULTS</a:t>
            </a:r>
            <a:endParaRPr lang="en-US" dirty="0"/>
          </a:p>
        </p:txBody>
      </p:sp>
      <p:sp>
        <p:nvSpPr>
          <p:cNvPr id="4" name="TextBox 3"/>
          <p:cNvSpPr txBox="1"/>
          <p:nvPr/>
        </p:nvSpPr>
        <p:spPr>
          <a:xfrm>
            <a:off x="1790700" y="5951220"/>
            <a:ext cx="6094938" cy="369332"/>
          </a:xfrm>
          <a:prstGeom prst="rect">
            <a:avLst/>
          </a:prstGeom>
          <a:noFill/>
        </p:spPr>
        <p:txBody>
          <a:bodyPr wrap="none" rtlCol="0">
            <a:spAutoFit/>
          </a:bodyPr>
          <a:lstStyle/>
          <a:p>
            <a:r>
              <a:rPr lang="en-US" b="1" dirty="0" smtClean="0"/>
              <a:t>OUTPUT FOR ACCIDENT DETECT AND ALERT SYSTEM</a:t>
            </a:r>
            <a:endParaRPr lang="en-US"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56075" y="1481138"/>
            <a:ext cx="3031849" cy="4525962"/>
          </a:xfrm>
          <a:prstGeom prst="rect">
            <a:avLst/>
          </a:prstGeom>
        </p:spPr>
      </p:pic>
      <p:sp>
        <p:nvSpPr>
          <p:cNvPr id="5" name="Text Box 4"/>
          <p:cNvSpPr txBox="1"/>
          <p:nvPr/>
        </p:nvSpPr>
        <p:spPr>
          <a:xfrm>
            <a:off x="457200" y="447675"/>
            <a:ext cx="3048000" cy="460375"/>
          </a:xfrm>
          <a:prstGeom prst="rect">
            <a:avLst/>
          </a:prstGeom>
          <a:noFill/>
        </p:spPr>
        <p:txBody>
          <a:bodyPr wrap="square" rtlCol="0">
            <a:spAutoFit/>
          </a:bodyPr>
          <a:lstStyle/>
          <a:p>
            <a:pPr marL="342900" indent="-342900"/>
            <a:r>
              <a:rPr lang="en-IN" altLang="en-US" sz="2400" b="1" dirty="0" smtClean="0"/>
              <a:t>ALERT MESSAGE</a:t>
            </a:r>
            <a:endParaRPr lang="en-IN" altLang="en-US" sz="2400" b="1" dirty="0"/>
          </a:p>
        </p:txBody>
      </p:sp>
      <p:sp>
        <p:nvSpPr>
          <p:cNvPr id="6" name="Text Box 5"/>
          <p:cNvSpPr txBox="1"/>
          <p:nvPr/>
        </p:nvSpPr>
        <p:spPr>
          <a:xfrm>
            <a:off x="457200" y="4517390"/>
            <a:ext cx="8552815" cy="1323439"/>
          </a:xfrm>
          <a:prstGeom prst="rect">
            <a:avLst/>
          </a:prstGeom>
          <a:noFill/>
        </p:spPr>
        <p:txBody>
          <a:bodyPr wrap="square" rtlCol="0">
            <a:spAutoFit/>
          </a:bodyPr>
          <a:lstStyle/>
          <a:p>
            <a:pPr marL="285750" indent="-285750" algn="just">
              <a:buFont typeface="Wingdings" pitchFamily="2" charset="2"/>
              <a:buChar char="Ø"/>
            </a:pPr>
            <a:r>
              <a:rPr lang="en-US" sz="2000" dirty="0">
                <a:latin typeface="Times New Roman" pitchFamily="18" charset="0"/>
                <a:cs typeface="Times New Roman" pitchFamily="18" charset="0"/>
              </a:rPr>
              <a:t>Whenever the accident of the vehicle occurs the buzzer start beeping. </a:t>
            </a:r>
          </a:p>
          <a:p>
            <a:pPr marL="285750" indent="-285750" algn="just">
              <a:buFont typeface="Wingdings" pitchFamily="2" charset="2"/>
              <a:buChar char="Ø"/>
            </a:pPr>
            <a:r>
              <a:rPr lang="en-US" sz="2000" dirty="0">
                <a:latin typeface="Times New Roman" pitchFamily="18" charset="0"/>
                <a:cs typeface="Times New Roman" pitchFamily="18" charset="0"/>
              </a:rPr>
              <a:t>Then the device sends an emergency message with the accident location of the vehicle to the registered number. The received message is shown in above figure.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a:r>
              <a:rPr lang="en-US" sz="2400" dirty="0">
                <a:latin typeface="Times New Roman" pitchFamily="18" charset="0"/>
                <a:cs typeface="Times New Roman" pitchFamily="18" charset="0"/>
              </a:rPr>
              <a:t>The proposed system deals with identification of the accident and alerting. </a:t>
            </a:r>
          </a:p>
          <a:p>
            <a:pPr algn="l"/>
            <a:r>
              <a:rPr lang="en-US" sz="2400" dirty="0">
                <a:latin typeface="Times New Roman" pitchFamily="18" charset="0"/>
                <a:cs typeface="Times New Roman" pitchFamily="18" charset="0"/>
              </a:rPr>
              <a:t>The system can detect the accident occurred and can alert registered number or nearest emergency facility. The system has the advantages of low cost, portability, small size, flexible and easy to install. The system provides best solution to poor emergency facilities provided to victim in road accidents in more convenient way.</a:t>
            </a:r>
          </a:p>
        </p:txBody>
      </p:sp>
      <p:sp>
        <p:nvSpPr>
          <p:cNvPr id="2" name="Title 1"/>
          <p:cNvSpPr>
            <a:spLocks noGrp="1"/>
          </p:cNvSpPr>
          <p:nvPr>
            <p:ph type="title"/>
          </p:nvPr>
        </p:nvSpPr>
        <p:spPr/>
        <p:txBody>
          <a:bodyPr/>
          <a:lstStyle/>
          <a:p>
            <a:r>
              <a:rPr lang="en-US" dirty="0" smtClean="0"/>
              <a:t>CONCLUSION</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shot 2023-09-04 173539.png"/>
          <p:cNvPicPr>
            <a:picLocks noGrp="1" noChangeAspect="1"/>
          </p:cNvPicPr>
          <p:nvPr>
            <p:ph type="pic" idx="4294967295"/>
          </p:nvPr>
        </p:nvPicPr>
        <p:blipFill>
          <a:blip r:embed="rId2" cstate="print"/>
          <a:srcRect t="11807" b="11807"/>
          <a:stretch>
            <a:fillRect/>
          </a:stretch>
        </p:blipFill>
        <p:spPr>
          <a:xfrm>
            <a:off x="0" y="61913"/>
            <a:ext cx="9001125" cy="5592762"/>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a:p>
            <a:r>
              <a:rPr lang="en-US" dirty="0"/>
              <a:t>Abstract</a:t>
            </a:r>
          </a:p>
          <a:p>
            <a:r>
              <a:rPr lang="en-US" dirty="0"/>
              <a:t>Introduction</a:t>
            </a:r>
          </a:p>
          <a:p>
            <a:r>
              <a:rPr lang="en-US" dirty="0"/>
              <a:t>Literature Survey</a:t>
            </a:r>
          </a:p>
          <a:p>
            <a:r>
              <a:rPr lang="en-US" dirty="0"/>
              <a:t>Software Required</a:t>
            </a:r>
          </a:p>
          <a:p>
            <a:r>
              <a:rPr lang="en-US" dirty="0"/>
              <a:t>Methodology</a:t>
            </a:r>
          </a:p>
          <a:p>
            <a:r>
              <a:rPr lang="en-US" dirty="0"/>
              <a:t>Working</a:t>
            </a:r>
          </a:p>
          <a:p>
            <a:r>
              <a:rPr lang="en-US" dirty="0"/>
              <a:t>Results</a:t>
            </a:r>
          </a:p>
          <a:p>
            <a:r>
              <a:rPr lang="en-US" dirty="0"/>
              <a:t>Conclusion</a:t>
            </a:r>
            <a:endParaRPr lang="en-IN" dirty="0"/>
          </a:p>
        </p:txBody>
      </p:sp>
      <p:sp>
        <p:nvSpPr>
          <p:cNvPr id="3" name="Title 2"/>
          <p:cNvSpPr>
            <a:spLocks noGrp="1"/>
          </p:cNvSpPr>
          <p:nvPr>
            <p:ph type="title"/>
          </p:nvPr>
        </p:nvSpPr>
        <p:spPr/>
        <p:txBody>
          <a:bodyPr/>
          <a:lstStyle/>
          <a:p>
            <a:r>
              <a:rPr lang="en-US" dirty="0" smtClean="0"/>
              <a:t>CONTENTS</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763486"/>
            <a:ext cx="8183880" cy="3835456"/>
          </a:xfrm>
        </p:spPr>
        <p:txBody>
          <a:bodyPr anchor="ctr">
            <a:noAutofit/>
          </a:bodyPr>
          <a:lstStyle/>
          <a:p>
            <a:pPr marL="0" indent="0" algn="just">
              <a:buNone/>
            </a:pPr>
            <a:endParaRPr lang="en-US" sz="2000" dirty="0">
              <a:latin typeface="Times New Roman" pitchFamily="18" charset="0"/>
              <a:cs typeface="Times New Roman" pitchFamily="18" charset="0"/>
            </a:endParaRPr>
          </a:p>
          <a:p>
            <a:pPr marL="0" indent="0" algn="just">
              <a:buFont typeface="Wingdings" panose="05000000000000000000" pitchFamily="2" charset="2"/>
              <a:buChar char="Ø"/>
            </a:pPr>
            <a:r>
              <a:rPr lang="en-US" sz="2400" dirty="0">
                <a:latin typeface="Times New Roman" pitchFamily="18" charset="0"/>
                <a:cs typeface="Times New Roman" pitchFamily="18" charset="0"/>
              </a:rPr>
              <a:t>Road accidents rates are very high nowadays, especially two wheelers. Timely medical aid can help in saving lives.</a:t>
            </a:r>
          </a:p>
          <a:p>
            <a:pPr marL="0" indent="0" algn="just">
              <a:buFont typeface="Wingdings" panose="05000000000000000000" pitchFamily="2" charset="2"/>
              <a:buChar char="Ø"/>
            </a:pPr>
            <a:r>
              <a:rPr lang="en-US" sz="2400" dirty="0">
                <a:latin typeface="Times New Roman" pitchFamily="18" charset="0"/>
                <a:cs typeface="Times New Roman" pitchFamily="18" charset="0"/>
              </a:rPr>
              <a:t> This system aims to alert the nearby medical center about the accident to provide immediate medical aid.</a:t>
            </a:r>
          </a:p>
          <a:p>
            <a:pPr marL="0" indent="0" algn="just">
              <a:buFont typeface="Wingdings" panose="05000000000000000000" pitchFamily="2" charset="2"/>
              <a:buChar char="Ø"/>
            </a:pPr>
            <a:r>
              <a:rPr lang="en-US" sz="2400" dirty="0">
                <a:latin typeface="Times New Roman" pitchFamily="18" charset="0"/>
                <a:cs typeface="Times New Roman" pitchFamily="18" charset="0"/>
              </a:rPr>
              <a:t> The attached accelerometer in the vehicle senses the tilt of the vehicle to understand the seriousness of the accident. Thus the systems will make the decision and sends the information to the </a:t>
            </a:r>
            <a:r>
              <a:rPr lang="en-US" sz="2400" dirty="0" err="1">
                <a:latin typeface="Times New Roman" pitchFamily="18" charset="0"/>
                <a:cs typeface="Times New Roman" pitchFamily="18" charset="0"/>
              </a:rPr>
              <a:t>smartphone</a:t>
            </a:r>
            <a:r>
              <a:rPr lang="en-US" sz="2400" dirty="0">
                <a:latin typeface="Times New Roman" pitchFamily="18" charset="0"/>
                <a:cs typeface="Times New Roman" pitchFamily="18" charset="0"/>
              </a:rPr>
              <a:t>, connected to the accelerometer through </a:t>
            </a:r>
            <a:r>
              <a:rPr lang="en-US" sz="2400" dirty="0" err="1">
                <a:latin typeface="Times New Roman" pitchFamily="18" charset="0"/>
                <a:cs typeface="Times New Roman" pitchFamily="18" charset="0"/>
              </a:rPr>
              <a:t>gsm</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gps</a:t>
            </a:r>
            <a:r>
              <a:rPr lang="en-US" sz="2400" dirty="0">
                <a:latin typeface="Times New Roman" pitchFamily="18" charset="0"/>
                <a:cs typeface="Times New Roman" pitchFamily="18" charset="0"/>
              </a:rPr>
              <a:t> modules.</a:t>
            </a:r>
          </a:p>
          <a:p>
            <a:pPr marL="0" indent="0" algn="just">
              <a:buFont typeface="Wingdings" panose="05000000000000000000" pitchFamily="2" charset="2"/>
              <a:buChar char="Ø"/>
            </a:pPr>
            <a:r>
              <a:rPr lang="en-US" sz="2400" dirty="0">
                <a:latin typeface="Times New Roman" pitchFamily="18" charset="0"/>
                <a:cs typeface="Times New Roman" pitchFamily="18" charset="0"/>
              </a:rPr>
              <a:t> The Android application in the mobile phone will send text messages to the nearest medical center and friends. Application also shares the exact location of the accident and it can save time.</a:t>
            </a:r>
          </a:p>
        </p:txBody>
      </p:sp>
      <p:sp>
        <p:nvSpPr>
          <p:cNvPr id="2" name="Title 1"/>
          <p:cNvSpPr>
            <a:spLocks noGrp="1"/>
          </p:cNvSpPr>
          <p:nvPr>
            <p:ph type="title"/>
          </p:nvPr>
        </p:nvSpPr>
        <p:spPr/>
        <p:txBody>
          <a:bodyPr/>
          <a:lstStyle/>
          <a:p>
            <a:r>
              <a:rPr lang="en-US" dirty="0" smtClean="0"/>
              <a:t>ABSTRACT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200" dirty="0"/>
              <a:t> </a:t>
            </a:r>
          </a:p>
          <a:p>
            <a:pPr marL="342900" indent="-342900" algn="just"/>
            <a:r>
              <a:rPr lang="en-US" sz="2400" dirty="0">
                <a:latin typeface="Times New Roman" pitchFamily="18" charset="0"/>
                <a:cs typeface="Times New Roman" pitchFamily="18" charset="0"/>
                <a:sym typeface="+mn-ea"/>
              </a:rPr>
              <a:t>As per the report, a total of 4,61,312 road accidents have been reported by States and Union Territories (UTs) during the calendar year 2022, which claimed 1,68,491 lives and caused injuries to 4,43,366 persons. This marks an increase of 11.9% in accidents, 9.4% in fatalities, and 15.3% in injuries compared to the previous year.</a:t>
            </a:r>
            <a:endParaRPr lang="en-US" sz="2400" dirty="0">
              <a:latin typeface="Times New Roman" pitchFamily="18" charset="0"/>
              <a:cs typeface="Times New Roman" pitchFamily="18" charset="0"/>
            </a:endParaRPr>
          </a:p>
          <a:p>
            <a:pPr marL="342900" indent="-342900" algn="just"/>
            <a:r>
              <a:rPr lang="en-US" sz="2400" dirty="0">
                <a:latin typeface="Times New Roman" pitchFamily="18" charset="0"/>
                <a:cs typeface="Times New Roman" pitchFamily="18" charset="0"/>
                <a:sym typeface="+mn-ea"/>
              </a:rPr>
              <a:t>Most of the deaths are occurred due to the lack help.</a:t>
            </a:r>
            <a:endParaRPr lang="en-US" sz="2400" dirty="0">
              <a:latin typeface="Times New Roman" pitchFamily="18" charset="0"/>
              <a:cs typeface="Times New Roman" pitchFamily="18" charset="0"/>
            </a:endParaRPr>
          </a:p>
          <a:p>
            <a:pPr marL="342900" indent="-342900" algn="just"/>
            <a:r>
              <a:rPr lang="en-US" sz="2400" dirty="0">
                <a:latin typeface="Times New Roman" pitchFamily="18" charset="0"/>
                <a:cs typeface="Times New Roman" pitchFamily="18" charset="0"/>
                <a:sym typeface="+mn-ea"/>
              </a:rPr>
              <a:t>To overcome the </a:t>
            </a:r>
            <a:r>
              <a:rPr lang="en-US" sz="2400" dirty="0" err="1">
                <a:latin typeface="Times New Roman" pitchFamily="18" charset="0"/>
                <a:cs typeface="Times New Roman" pitchFamily="18" charset="0"/>
                <a:sym typeface="+mn-ea"/>
              </a:rPr>
              <a:t>situation,this</a:t>
            </a:r>
            <a:r>
              <a:rPr lang="en-US" sz="2400" dirty="0">
                <a:latin typeface="Times New Roman" pitchFamily="18" charset="0"/>
                <a:cs typeface="Times New Roman" pitchFamily="18" charset="0"/>
                <a:sym typeface="+mn-ea"/>
              </a:rPr>
              <a:t> accident detect and alert system becomes a liability to the society.</a:t>
            </a:r>
            <a:endParaRPr lang="en-US" sz="2400" dirty="0">
              <a:latin typeface="Times New Roman" pitchFamily="18" charset="0"/>
              <a:cs typeface="Times New Roman" pitchFamily="18" charset="0"/>
            </a:endParaRPr>
          </a:p>
          <a:p>
            <a:pPr marL="342900" indent="-342900"/>
            <a:endParaRPr lang="en-US" sz="2400" dirty="0"/>
          </a:p>
        </p:txBody>
      </p:sp>
      <p:sp>
        <p:nvSpPr>
          <p:cNvPr id="2" name="Title 1"/>
          <p:cNvSpPr>
            <a:spLocks noGrp="1"/>
          </p:cNvSpPr>
          <p:nvPr>
            <p:ph type="title"/>
          </p:nvPr>
        </p:nvSpPr>
        <p:spPr/>
        <p:txBody>
          <a:bodyPr>
            <a:normAutofit/>
          </a:bodyPr>
          <a:lstStyle/>
          <a:p>
            <a:r>
              <a:rPr lang="en-US" sz="4400" dirty="0"/>
              <a:t>INTRODUCTION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455"/>
            <a:ext cx="8229600" cy="4881880"/>
          </a:xfrm>
        </p:spPr>
        <p:txBody>
          <a:bodyPr>
            <a:normAutofit/>
          </a:bodyPr>
          <a:lstStyle/>
          <a:p>
            <a:r>
              <a:rPr lang="en-IN" sz="2400" dirty="0">
                <a:latin typeface="Times New Roman" pitchFamily="18" charset="0"/>
                <a:cs typeface="Times New Roman" pitchFamily="18" charset="0"/>
              </a:rPr>
              <a:t>There are various research had done in order to minimize the accidents and to save more lives of an injured victims in an accidents.</a:t>
            </a:r>
          </a:p>
          <a:p>
            <a:r>
              <a:rPr lang="en-IN" sz="2400" dirty="0">
                <a:latin typeface="Times New Roman" pitchFamily="18" charset="0"/>
                <a:cs typeface="Times New Roman" pitchFamily="18" charset="0"/>
              </a:rPr>
              <a:t>There are many ways to detect accident of an vehicle as well as the location of vehicle.  </a:t>
            </a:r>
          </a:p>
          <a:p>
            <a:r>
              <a:rPr lang="en-US" altLang="en-IN" sz="2400" dirty="0">
                <a:latin typeface="Times New Roman" pitchFamily="18" charset="0"/>
                <a:cs typeface="Times New Roman" pitchFamily="18" charset="0"/>
              </a:rPr>
              <a:t>There are many methods used to detect the accidents.In this method we use ardunio and detection sensor to detect an accident but this metod has a drawback which gives us false detection of accident.</a:t>
            </a:r>
          </a:p>
          <a:p>
            <a:r>
              <a:rPr lang="en-US" altLang="en-IN" sz="2400" dirty="0">
                <a:latin typeface="Times New Roman" pitchFamily="18" charset="0"/>
                <a:cs typeface="Times New Roman" pitchFamily="18" charset="0"/>
              </a:rPr>
              <a:t>Here we use IOT based systems to detect and   alert accident.</a:t>
            </a:r>
          </a:p>
        </p:txBody>
      </p:sp>
      <p:sp>
        <p:nvSpPr>
          <p:cNvPr id="3" name="Title 2"/>
          <p:cNvSpPr>
            <a:spLocks noGrp="1"/>
          </p:cNvSpPr>
          <p:nvPr>
            <p:ph type="title"/>
          </p:nvPr>
        </p:nvSpPr>
        <p:spPr/>
        <p:txBody>
          <a:bodyPr/>
          <a:lstStyle/>
          <a:p>
            <a:r>
              <a:rPr lang="en-IN" dirty="0"/>
              <a:t>LITERATURE SURVEY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gn="just"/>
            <a:r>
              <a:rPr lang="en-US" sz="2400" dirty="0">
                <a:solidFill>
                  <a:srgbClr val="333333"/>
                </a:solidFill>
                <a:effectLst/>
                <a:highlight>
                  <a:srgbClr val="FFFFFF"/>
                </a:highlight>
                <a:latin typeface="Times New Roman" pitchFamily="18" charset="0"/>
                <a:cs typeface="Times New Roman" pitchFamily="18" charset="0"/>
                <a:sym typeface="+mn-ea"/>
              </a:rPr>
              <a:t>The </a:t>
            </a:r>
            <a:r>
              <a:rPr lang="en-US" sz="2400" b="1" dirty="0">
                <a:solidFill>
                  <a:srgbClr val="333333"/>
                </a:solidFill>
                <a:effectLst/>
                <a:highlight>
                  <a:srgbClr val="FFFFFF"/>
                </a:highlight>
                <a:latin typeface="Times New Roman" pitchFamily="18" charset="0"/>
                <a:cs typeface="Times New Roman" pitchFamily="18" charset="0"/>
                <a:sym typeface="+mn-ea"/>
              </a:rPr>
              <a:t>Arduino IDE </a:t>
            </a:r>
            <a:r>
              <a:rPr lang="en-US" sz="2400" dirty="0">
                <a:solidFill>
                  <a:srgbClr val="333333"/>
                </a:solidFill>
                <a:effectLst/>
                <a:highlight>
                  <a:srgbClr val="FFFFFF"/>
                </a:highlight>
                <a:latin typeface="Times New Roman" pitchFamily="18" charset="0"/>
                <a:cs typeface="Times New Roman" pitchFamily="18" charset="0"/>
                <a:sym typeface="+mn-ea"/>
              </a:rPr>
              <a:t>is an open-source software, which is used to write and upload code to the Arduino boards. The IDE application is suitable for different operating systems such as </a:t>
            </a:r>
            <a:r>
              <a:rPr lang="en-US" sz="2400" b="1" dirty="0">
                <a:solidFill>
                  <a:srgbClr val="333333"/>
                </a:solidFill>
                <a:effectLst/>
                <a:highlight>
                  <a:srgbClr val="FFFFFF"/>
                </a:highlight>
                <a:latin typeface="Times New Roman" pitchFamily="18" charset="0"/>
                <a:cs typeface="Times New Roman" pitchFamily="18" charset="0"/>
                <a:sym typeface="+mn-ea"/>
              </a:rPr>
              <a:t>Windows, Mac OS X, and Linux</a:t>
            </a:r>
            <a:r>
              <a:rPr lang="en-US" sz="2400" dirty="0">
                <a:solidFill>
                  <a:srgbClr val="333333"/>
                </a:solidFill>
                <a:effectLst/>
                <a:highlight>
                  <a:srgbClr val="FFFFFF"/>
                </a:highlight>
                <a:latin typeface="Times New Roman" pitchFamily="18" charset="0"/>
                <a:cs typeface="Times New Roman" pitchFamily="18" charset="0"/>
                <a:sym typeface="+mn-ea"/>
              </a:rPr>
              <a:t>. It supports the programming languages C and C++. Here, IDE stands for </a:t>
            </a:r>
            <a:r>
              <a:rPr lang="en-US" sz="2400" b="1" dirty="0">
                <a:solidFill>
                  <a:srgbClr val="333333"/>
                </a:solidFill>
                <a:effectLst/>
                <a:highlight>
                  <a:srgbClr val="FFFFFF"/>
                </a:highlight>
                <a:latin typeface="Times New Roman" pitchFamily="18" charset="0"/>
                <a:cs typeface="Times New Roman" pitchFamily="18" charset="0"/>
                <a:sym typeface="+mn-ea"/>
              </a:rPr>
              <a:t>Integrated Development Environment</a:t>
            </a:r>
            <a:r>
              <a:rPr lang="en-US" sz="2400" dirty="0">
                <a:solidFill>
                  <a:srgbClr val="333333"/>
                </a:solidFill>
                <a:effectLst/>
                <a:highlight>
                  <a:srgbClr val="FFFFFF"/>
                </a:highlight>
                <a:latin typeface="Times New Roman" pitchFamily="18" charset="0"/>
                <a:cs typeface="Times New Roman" pitchFamily="18" charset="0"/>
                <a:sym typeface="+mn-ea"/>
              </a:rPr>
              <a:t>.</a:t>
            </a:r>
            <a:endParaRPr lang="en-US" sz="2400" b="0" i="0" dirty="0">
              <a:solidFill>
                <a:srgbClr val="333333"/>
              </a:solidFill>
              <a:effectLst/>
              <a:highlight>
                <a:srgbClr val="FFFFFF"/>
              </a:highlight>
              <a:latin typeface="Times New Roman" pitchFamily="18" charset="0"/>
              <a:cs typeface="Times New Roman" pitchFamily="18" charset="0"/>
            </a:endParaRPr>
          </a:p>
          <a:p>
            <a:pPr algn="just"/>
            <a:r>
              <a:rPr lang="en-US" sz="2400" dirty="0">
                <a:solidFill>
                  <a:srgbClr val="333333"/>
                </a:solidFill>
                <a:effectLst/>
                <a:highlight>
                  <a:srgbClr val="FFFFFF"/>
                </a:highlight>
                <a:latin typeface="Times New Roman" pitchFamily="18" charset="0"/>
                <a:cs typeface="Times New Roman" pitchFamily="18" charset="0"/>
                <a:sym typeface="+mn-ea"/>
              </a:rPr>
              <a:t>The program or code written in the Arduino IDE is often called as sketching. We need to connect the </a:t>
            </a:r>
            <a:r>
              <a:rPr lang="en-US" sz="2400" dirty="0" err="1">
                <a:solidFill>
                  <a:srgbClr val="333333"/>
                </a:solidFill>
                <a:effectLst/>
                <a:highlight>
                  <a:srgbClr val="FFFFFF"/>
                </a:highlight>
                <a:latin typeface="Times New Roman" pitchFamily="18" charset="0"/>
                <a:cs typeface="Times New Roman" pitchFamily="18" charset="0"/>
                <a:sym typeface="+mn-ea"/>
              </a:rPr>
              <a:t>Genuino</a:t>
            </a:r>
            <a:r>
              <a:rPr lang="en-US" sz="2400" dirty="0">
                <a:solidFill>
                  <a:srgbClr val="333333"/>
                </a:solidFill>
                <a:effectLst/>
                <a:highlight>
                  <a:srgbClr val="FFFFFF"/>
                </a:highlight>
                <a:latin typeface="Times New Roman" pitchFamily="18" charset="0"/>
                <a:cs typeface="Times New Roman" pitchFamily="18" charset="0"/>
                <a:sym typeface="+mn-ea"/>
              </a:rPr>
              <a:t> and Arduino board with the IDE to upload the sketch written in the Arduino IDE software. The sketch is saved with the extension '.</a:t>
            </a:r>
            <a:r>
              <a:rPr lang="en-US" sz="2400" dirty="0" err="1">
                <a:solidFill>
                  <a:srgbClr val="333333"/>
                </a:solidFill>
                <a:effectLst/>
                <a:highlight>
                  <a:srgbClr val="FFFFFF"/>
                </a:highlight>
                <a:latin typeface="Times New Roman" pitchFamily="18" charset="0"/>
                <a:cs typeface="Times New Roman" pitchFamily="18" charset="0"/>
                <a:sym typeface="+mn-ea"/>
              </a:rPr>
              <a:t>ino</a:t>
            </a:r>
            <a:r>
              <a:rPr lang="en-US" sz="2400" dirty="0">
                <a:solidFill>
                  <a:srgbClr val="333333"/>
                </a:solidFill>
                <a:effectLst/>
                <a:highlight>
                  <a:srgbClr val="FFFFFF"/>
                </a:highlight>
                <a:latin typeface="Times New Roman" pitchFamily="18" charset="0"/>
                <a:cs typeface="Times New Roman" pitchFamily="18" charset="0"/>
                <a:sym typeface="+mn-ea"/>
              </a:rPr>
              <a:t>.'</a:t>
            </a:r>
            <a:endParaRPr lang="en-US" sz="2400" b="0" i="0" dirty="0">
              <a:solidFill>
                <a:srgbClr val="333333"/>
              </a:solidFill>
              <a:effectLst/>
              <a:highlight>
                <a:srgbClr val="FFFFFF"/>
              </a:highlight>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r>
              <a:rPr lang="en-US" dirty="0"/>
              <a:t>SOFTWARE </a:t>
            </a:r>
            <a:r>
              <a:rPr lang="en-US" dirty="0" smtClean="0"/>
              <a:t>REQUIRED</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417955"/>
            <a:ext cx="8183880" cy="4333240"/>
          </a:xfrm>
        </p:spPr>
        <p:txBody>
          <a:bodyPr>
            <a:normAutofit/>
          </a:bodyPr>
          <a:lstStyle/>
          <a:p>
            <a:pPr>
              <a:buNone/>
            </a:pPr>
            <a:endParaRPr lang="en-US" sz="2200" b="1" dirty="0"/>
          </a:p>
          <a:p>
            <a:endParaRPr lang="en-US" sz="2200" b="1" dirty="0"/>
          </a:p>
        </p:txBody>
      </p:sp>
      <p:sp>
        <p:nvSpPr>
          <p:cNvPr id="4" name="Title 3"/>
          <p:cNvSpPr>
            <a:spLocks noGrp="1"/>
          </p:cNvSpPr>
          <p:nvPr>
            <p:ph type="title"/>
          </p:nvPr>
        </p:nvSpPr>
        <p:spPr/>
        <p:txBody>
          <a:bodyPr/>
          <a:lstStyle/>
          <a:p>
            <a:r>
              <a:rPr lang="en-US"/>
              <a:t>METHODOLOGY</a:t>
            </a:r>
          </a:p>
        </p:txBody>
      </p:sp>
      <p:pic>
        <p:nvPicPr>
          <p:cNvPr id="6" name="Picture 5"/>
          <p:cNvPicPr>
            <a:picLocks noChangeAspect="1"/>
          </p:cNvPicPr>
          <p:nvPr/>
        </p:nvPicPr>
        <p:blipFill>
          <a:blip r:embed="rId2"/>
          <a:stretch>
            <a:fillRect/>
          </a:stretch>
        </p:blipFill>
        <p:spPr>
          <a:xfrm>
            <a:off x="1832610" y="1188085"/>
            <a:ext cx="6013450" cy="4321810"/>
          </a:xfrm>
          <a:prstGeom prst="rect">
            <a:avLst/>
          </a:prstGeom>
        </p:spPr>
      </p:pic>
      <p:sp>
        <p:nvSpPr>
          <p:cNvPr id="5" name="TextBox 4"/>
          <p:cNvSpPr txBox="1"/>
          <p:nvPr/>
        </p:nvSpPr>
        <p:spPr>
          <a:xfrm>
            <a:off x="1303020" y="5676900"/>
            <a:ext cx="7253717"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BLOCK DIAGRAM OF ACCIDENT DETECT AND ALERT SYSTEM</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247140"/>
            <a:ext cx="8229600" cy="4760595"/>
          </a:xfrm>
        </p:spPr>
        <p:txBody>
          <a:bodyPr>
            <a:normAutofit fontScale="97500"/>
          </a:bodyPr>
          <a:lstStyle/>
          <a:p>
            <a:endParaRPr lang="en-US" b="1" dirty="0"/>
          </a:p>
          <a:p>
            <a:pPr>
              <a:buNone/>
            </a:pPr>
            <a:endParaRPr lang="en-US" b="1" dirty="0"/>
          </a:p>
          <a:p>
            <a:endParaRPr lang="en-US" b="1" dirty="0"/>
          </a:p>
          <a:p>
            <a:endParaRPr lang="en-US" b="1" dirty="0"/>
          </a:p>
          <a:p>
            <a:endParaRPr lang="en-US" b="1" dirty="0"/>
          </a:p>
          <a:p>
            <a:pPr>
              <a:buNone/>
            </a:pPr>
            <a:endParaRPr lang="en-US" b="1" dirty="0"/>
          </a:p>
          <a:p>
            <a:pPr algn="ctr">
              <a:buNone/>
            </a:pPr>
            <a:r>
              <a:rPr lang="en-US" sz="2200" b="1" dirty="0" smtClean="0">
                <a:latin typeface="Times New Roman" pitchFamily="18" charset="0"/>
                <a:cs typeface="Times New Roman" pitchFamily="18" charset="0"/>
              </a:rPr>
              <a:t>ARDUINO UNO</a:t>
            </a:r>
            <a:endParaRPr lang="en-US" sz="2200" b="1" dirty="0">
              <a:latin typeface="Times New Roman" pitchFamily="18" charset="0"/>
              <a:cs typeface="Times New Roman" pitchFamily="18" charset="0"/>
            </a:endParaRPr>
          </a:p>
          <a:p>
            <a:pPr>
              <a:buNone/>
            </a:pPr>
            <a:endParaRPr lang="en-US" sz="2400" b="1" dirty="0">
              <a:latin typeface="Times New Roman" pitchFamily="18" charset="0"/>
              <a:cs typeface="Times New Roman" pitchFamily="18" charset="0"/>
            </a:endParaRPr>
          </a:p>
          <a:p>
            <a:pPr algn="just">
              <a:buFont typeface="Wingdings" pitchFamily="2" charset="2"/>
              <a:buChar char="Ø"/>
            </a:pPr>
            <a:r>
              <a:rPr lang="en-US" sz="2100" dirty="0" err="1" smtClean="0">
                <a:latin typeface="Times New Roman" pitchFamily="18" charset="0"/>
                <a:cs typeface="Times New Roman" pitchFamily="18" charset="0"/>
              </a:rPr>
              <a:t>Arduino</a:t>
            </a:r>
            <a:r>
              <a:rPr lang="en-US" sz="2100" dirty="0" smtClean="0">
                <a:latin typeface="Times New Roman" pitchFamily="18" charset="0"/>
                <a:cs typeface="Times New Roman" pitchFamily="18" charset="0"/>
              </a:rPr>
              <a:t> </a:t>
            </a:r>
            <a:r>
              <a:rPr lang="en-US" sz="2100" dirty="0" err="1">
                <a:latin typeface="Times New Roman" pitchFamily="18" charset="0"/>
                <a:cs typeface="Times New Roman" pitchFamily="18" charset="0"/>
              </a:rPr>
              <a:t>Nano</a:t>
            </a:r>
            <a:r>
              <a:rPr lang="en-US" sz="2100" dirty="0">
                <a:latin typeface="Times New Roman" pitchFamily="18" charset="0"/>
                <a:cs typeface="Times New Roman" pitchFamily="18" charset="0"/>
              </a:rPr>
              <a:t> is one type of microcontroller board, and it is designed by Arduino.cc. It can be built with a microcontroller like  Atmega328P.</a:t>
            </a:r>
          </a:p>
          <a:p>
            <a:pPr algn="just"/>
            <a:endParaRPr lang="en-US" sz="2220" dirty="0"/>
          </a:p>
        </p:txBody>
      </p:sp>
      <p:sp>
        <p:nvSpPr>
          <p:cNvPr id="8" name="Title 7"/>
          <p:cNvSpPr>
            <a:spLocks noGrp="1"/>
          </p:cNvSpPr>
          <p:nvPr>
            <p:ph type="title"/>
          </p:nvPr>
        </p:nvSpPr>
        <p:spPr/>
        <p:txBody>
          <a:bodyPr/>
          <a:lstStyle/>
          <a:p>
            <a:r>
              <a:rPr lang="en-US" sz="3200" dirty="0"/>
              <a:t>Hardware </a:t>
            </a:r>
            <a:r>
              <a:rPr lang="en-US" sz="3200" dirty="0" smtClean="0"/>
              <a:t>Required</a:t>
            </a:r>
            <a:endParaRPr lang="en-US" sz="3200" dirty="0"/>
          </a:p>
        </p:txBody>
      </p:sp>
      <p:pic>
        <p:nvPicPr>
          <p:cNvPr id="10" name="Picture 9" descr="arduino-nano-ch340-board"/>
          <p:cNvPicPr>
            <a:picLocks noChangeAspect="1"/>
          </p:cNvPicPr>
          <p:nvPr/>
        </p:nvPicPr>
        <p:blipFill>
          <a:blip r:embed="rId2"/>
          <a:srcRect t="25082" b="29803"/>
          <a:stretch>
            <a:fillRect/>
          </a:stretch>
        </p:blipFill>
        <p:spPr>
          <a:xfrm>
            <a:off x="1229360" y="1560195"/>
            <a:ext cx="6350000" cy="2396490"/>
          </a:xfrm>
          <a:prstGeom prst="rect">
            <a:avLst/>
          </a:prstGeom>
        </p:spPr>
      </p:pic>
    </p:spTree>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58495"/>
            <a:ext cx="8229600" cy="5349240"/>
          </a:xfrm>
        </p:spPr>
        <p:txBody>
          <a:bodyPr>
            <a:normAutofit fontScale="85000" lnSpcReduction="20000"/>
          </a:bodyPr>
          <a:lstStyle/>
          <a:p>
            <a:pPr>
              <a:buNone/>
            </a:pPr>
            <a:endParaRPr lang="en-IN" altLang="en-US" sz="3400" b="1" dirty="0"/>
          </a:p>
          <a:p>
            <a:endParaRPr lang="en-IN" altLang="en-US" dirty="0"/>
          </a:p>
          <a:p>
            <a:endParaRPr lang="en-IN" altLang="en-US" dirty="0"/>
          </a:p>
          <a:p>
            <a:endParaRPr lang="en-IN" altLang="en-US" dirty="0"/>
          </a:p>
          <a:p>
            <a:endParaRPr lang="en-IN" altLang="en-US" dirty="0"/>
          </a:p>
          <a:p>
            <a:endParaRPr lang="en-IN" altLang="en-US" dirty="0"/>
          </a:p>
          <a:p>
            <a:endParaRPr lang="en-IN" altLang="en-US" dirty="0"/>
          </a:p>
          <a:p>
            <a:endParaRPr lang="en-IN" altLang="en-US" dirty="0"/>
          </a:p>
          <a:p>
            <a:endParaRPr lang="en-IN" altLang="en-US" dirty="0"/>
          </a:p>
          <a:p>
            <a:pPr algn="ctr">
              <a:buNone/>
            </a:pPr>
            <a:r>
              <a:rPr lang="en-US" sz="2600" b="1" dirty="0" smtClean="0">
                <a:latin typeface="Times New Roman" pitchFamily="18" charset="0"/>
                <a:cs typeface="Times New Roman" pitchFamily="18" charset="0"/>
              </a:rPr>
              <a:t>ACCELEROMETER</a:t>
            </a:r>
            <a:endParaRPr lang="en-IN" altLang="en-US" sz="2600" b="1" dirty="0" smtClean="0">
              <a:latin typeface="Times New Roman" pitchFamily="18" charset="0"/>
              <a:cs typeface="Times New Roman" pitchFamily="18" charset="0"/>
            </a:endParaRPr>
          </a:p>
          <a:p>
            <a:endParaRPr lang="en-IN" altLang="en-US" dirty="0"/>
          </a:p>
          <a:p>
            <a:endParaRPr lang="en-IN" altLang="en-US" dirty="0"/>
          </a:p>
          <a:p>
            <a:pPr algn="just"/>
            <a:r>
              <a:rPr lang="en-IN" altLang="en-US" sz="2400" dirty="0">
                <a:latin typeface="Times New Roman" pitchFamily="18" charset="0"/>
                <a:cs typeface="Times New Roman" pitchFamily="18" charset="0"/>
              </a:rPr>
              <a:t>MPU6050 is a complete 6-axis motion tracking device. It combines of 3-axis accelerometer and 3-axis gyroscope and </a:t>
            </a:r>
          </a:p>
          <a:p>
            <a:pPr algn="just"/>
            <a:r>
              <a:rPr lang="en-IN" altLang="en-US" sz="2400" dirty="0">
                <a:latin typeface="Times New Roman" pitchFamily="18" charset="0"/>
                <a:cs typeface="Times New Roman" pitchFamily="18" charset="0"/>
              </a:rPr>
              <a:t>digital motion processor. It helps us to measure acceleration, velocity, orientation, displacement, etc.</a:t>
            </a:r>
          </a:p>
        </p:txBody>
      </p:sp>
      <p:pic>
        <p:nvPicPr>
          <p:cNvPr id="4" name="Picture 3" descr="original.jpg"/>
          <p:cNvPicPr>
            <a:picLocks noChangeAspect="1"/>
          </p:cNvPicPr>
          <p:nvPr/>
        </p:nvPicPr>
        <p:blipFill>
          <a:blip r:embed="rId2"/>
          <a:stretch>
            <a:fillRect/>
          </a:stretch>
        </p:blipFill>
        <p:spPr>
          <a:xfrm>
            <a:off x="1615440" y="624840"/>
            <a:ext cx="5852160" cy="272796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35</TotalTime>
  <Words>810</Words>
  <Application>WPS Presentation</Application>
  <PresentationFormat>On-screen Show (4:3)</PresentationFormat>
  <Paragraphs>112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Concourse</vt:lpstr>
      <vt:lpstr>Under the Guidance of    Dr.E.Vijaya Lakshmi  Professor</vt:lpstr>
      <vt:lpstr>CONTENTS</vt:lpstr>
      <vt:lpstr>ABSTRACT</vt:lpstr>
      <vt:lpstr>INTRODUCTION</vt:lpstr>
      <vt:lpstr>LITERATURE SURVEY</vt:lpstr>
      <vt:lpstr>SOFTWARE REQUIRED</vt:lpstr>
      <vt:lpstr>METHODOLOGY</vt:lpstr>
      <vt:lpstr>Hardware Required</vt:lpstr>
      <vt:lpstr>Slide 9</vt:lpstr>
      <vt:lpstr>Slide 10</vt:lpstr>
      <vt:lpstr>Slide 11</vt:lpstr>
      <vt:lpstr>Slide 12</vt:lpstr>
      <vt:lpstr>Slide 13</vt:lpstr>
      <vt:lpstr>WORKING</vt:lpstr>
      <vt:lpstr>RESULTS</vt:lpstr>
      <vt:lpstr>Slide 16</vt:lpstr>
      <vt:lpstr>CONCLUSION</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NARAYANA  ENGINEERING  COLLEGE::NELLORE (AUTONOMOUS) DEPARTMENT OF ECE</dc:title>
  <dc:creator>venkata haneesh</dc:creator>
  <cp:lastModifiedBy>venkata haneesh</cp:lastModifiedBy>
  <cp:revision>33</cp:revision>
  <dcterms:created xsi:type="dcterms:W3CDTF">2024-06-09T05:28:00Z</dcterms:created>
  <dcterms:modified xsi:type="dcterms:W3CDTF">2024-06-23T16:31:45Z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21DA3C43D7614DCA985D8A7368EDFC18_12</vt:lpwstr>
  </property>
  <property fmtid="{D5CDD505-2E9C-101B-9397-08002B2CF9AE}" pid="3" name="KSOProductBuildVer">
    <vt:lpwstr>1033-12.2.0.16909</vt:lpwstr>
  </property>
</Properties>
</file>